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Montserrat"/>
      <p:regular r:id="rId15"/>
    </p:embeddedFont>
    <p:embeddedFont>
      <p:font typeface="Montserrat"/>
      <p:regular r:id="rId16"/>
    </p:embeddedFont>
    <p:embeddedFont>
      <p:font typeface="Montserrat"/>
      <p:regular r:id="rId17"/>
    </p:embeddedFont>
    <p:embeddedFont>
      <p:font typeface="Montserrat"/>
      <p:regular r:id="rId18"/>
    </p:embeddedFont>
    <p:embeddedFont>
      <p:font typeface="Heebo Light"/>
      <p:regular r:id="rId19"/>
    </p:embeddedFont>
    <p:embeddedFont>
      <p:font typeface="Heebo Light"/>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4-1.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7-1.png>
</file>

<file path=ppt/media/image-8-1.pn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103948"/>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AI-Powered Medical Diagnosis: SVM &amp; Streamlit</a:t>
            </a:r>
            <a:endParaRPr lang="en-US" sz="4450" dirty="0"/>
          </a:p>
        </p:txBody>
      </p:sp>
      <p:sp>
        <p:nvSpPr>
          <p:cNvPr id="4" name="Text 1"/>
          <p:cNvSpPr/>
          <p:nvPr/>
        </p:nvSpPr>
        <p:spPr>
          <a:xfrm>
            <a:off x="793790" y="3570446"/>
            <a:ext cx="7556421" cy="2903220"/>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This presentation explores the transformative potential of Artificial Intelligence (AI) in medical diagnosis, focusing on the application of Support Vector Machines (SVM) and the Streamlit framework. We will delve into how these technologies are revolutionizing disease prediction and improving patient outcomes, particularly in the context of Heart Disease, Parkinson's Disease, and Lung Cancer. This interdisciplinary approach marries machine learning with user-friendly interface design, fostering innovation in healthcare.</a:t>
            </a:r>
            <a:endParaRPr lang="en-US" sz="1750" dirty="0"/>
          </a:p>
        </p:txBody>
      </p:sp>
      <p:sp>
        <p:nvSpPr>
          <p:cNvPr id="5" name="Shape 2"/>
          <p:cNvSpPr/>
          <p:nvPr/>
        </p:nvSpPr>
        <p:spPr>
          <a:xfrm>
            <a:off x="793790" y="6745724"/>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01410" y="6753344"/>
            <a:ext cx="347663" cy="347663"/>
          </a:xfrm>
          <a:prstGeom prst="rect">
            <a:avLst/>
          </a:prstGeom>
        </p:spPr>
      </p:pic>
      <p:sp>
        <p:nvSpPr>
          <p:cNvPr id="7" name="Text 3"/>
          <p:cNvSpPr/>
          <p:nvPr/>
        </p:nvSpPr>
        <p:spPr>
          <a:xfrm>
            <a:off x="1270040" y="6728817"/>
            <a:ext cx="2282666" cy="396835"/>
          </a:xfrm>
          <a:prstGeom prst="rect">
            <a:avLst/>
          </a:prstGeom>
          <a:noFill/>
          <a:ln/>
        </p:spPr>
        <p:txBody>
          <a:bodyPr wrap="none" lIns="0" tIns="0" rIns="0" bIns="0" rtlCol="0" anchor="t"/>
          <a:lstStyle/>
          <a:p>
            <a:pPr algn="l" indent="0" marL="0">
              <a:lnSpc>
                <a:spcPts val="3100"/>
              </a:lnSpc>
              <a:buNone/>
            </a:pPr>
            <a:r>
              <a:rPr lang="en-US" sz="2200" b="1" dirty="0">
                <a:solidFill>
                  <a:srgbClr val="DCD7E5"/>
                </a:solidFill>
                <a:latin typeface="Heebo Bold" pitchFamily="34" charset="0"/>
                <a:ea typeface="Heebo Bold" pitchFamily="34" charset="-122"/>
                <a:cs typeface="Heebo Bold" pitchFamily="34" charset="-120"/>
              </a:rPr>
              <a:t>by Rishabh Mehta</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30668"/>
            <a:ext cx="11730157" cy="708779"/>
          </a:xfrm>
          <a:prstGeom prst="rect">
            <a:avLst/>
          </a:prstGeom>
          <a:noFill/>
          <a:ln/>
        </p:spPr>
        <p:txBody>
          <a:bodyPr wrap="non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Understanding SVM in Medical Diagnosis</a:t>
            </a:r>
            <a:endParaRPr lang="en-US" sz="4450" dirty="0"/>
          </a:p>
        </p:txBody>
      </p:sp>
      <p:sp>
        <p:nvSpPr>
          <p:cNvPr id="3" name="Text 1"/>
          <p:cNvSpPr/>
          <p:nvPr/>
        </p:nvSpPr>
        <p:spPr>
          <a:xfrm>
            <a:off x="793790" y="280642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What is SVM?</a:t>
            </a:r>
            <a:endParaRPr lang="en-US" sz="2200" dirty="0"/>
          </a:p>
        </p:txBody>
      </p:sp>
      <p:sp>
        <p:nvSpPr>
          <p:cNvPr id="4" name="Text 2"/>
          <p:cNvSpPr/>
          <p:nvPr/>
        </p:nvSpPr>
        <p:spPr>
          <a:xfrm>
            <a:off x="793790" y="3387566"/>
            <a:ext cx="6244709" cy="217741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Support Vector Machines (SVM) are supervised machine learning algorithms renowned for their effectiveness in classification tasks. SVMs map data points to a high-dimensional space to find an optimal hyperplane that distinctly separates different classes, making them ideal for complex medical datasets.</a:t>
            </a:r>
            <a:endParaRPr lang="en-US" sz="1750" dirty="0"/>
          </a:p>
        </p:txBody>
      </p:sp>
      <p:sp>
        <p:nvSpPr>
          <p:cNvPr id="5" name="Text 3"/>
          <p:cNvSpPr/>
          <p:nvPr/>
        </p:nvSpPr>
        <p:spPr>
          <a:xfrm>
            <a:off x="793790" y="5769054"/>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SVM excels at pattern recognition, making it valuable in disease detection and classification.</a:t>
            </a:r>
            <a:endParaRPr lang="en-US" sz="1750" dirty="0"/>
          </a:p>
        </p:txBody>
      </p:sp>
      <p:sp>
        <p:nvSpPr>
          <p:cNvPr id="6" name="Text 4"/>
          <p:cNvSpPr/>
          <p:nvPr/>
        </p:nvSpPr>
        <p:spPr>
          <a:xfrm>
            <a:off x="7599521" y="280642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Benefits of SVM</a:t>
            </a:r>
            <a:endParaRPr lang="en-US" sz="2200" dirty="0"/>
          </a:p>
        </p:txBody>
      </p:sp>
      <p:sp>
        <p:nvSpPr>
          <p:cNvPr id="7" name="Text 5"/>
          <p:cNvSpPr/>
          <p:nvPr/>
        </p:nvSpPr>
        <p:spPr>
          <a:xfrm>
            <a:off x="7599521" y="3387566"/>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CD7E5"/>
                </a:solidFill>
                <a:latin typeface="Heebo Light" pitchFamily="34" charset="0"/>
                <a:ea typeface="Heebo Light" pitchFamily="34" charset="-122"/>
                <a:cs typeface="Heebo Light" pitchFamily="34" charset="-120"/>
              </a:rPr>
              <a:t>High accuracy with complex datasets</a:t>
            </a:r>
            <a:endParaRPr lang="en-US" sz="1750" dirty="0"/>
          </a:p>
        </p:txBody>
      </p:sp>
      <p:sp>
        <p:nvSpPr>
          <p:cNvPr id="8" name="Text 6"/>
          <p:cNvSpPr/>
          <p:nvPr/>
        </p:nvSpPr>
        <p:spPr>
          <a:xfrm>
            <a:off x="7599521" y="382976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CD7E5"/>
                </a:solidFill>
                <a:latin typeface="Heebo Light" pitchFamily="34" charset="0"/>
                <a:ea typeface="Heebo Light" pitchFamily="34" charset="-122"/>
                <a:cs typeface="Heebo Light" pitchFamily="34" charset="-120"/>
              </a:rPr>
              <a:t>Robust to outliers</a:t>
            </a:r>
            <a:endParaRPr lang="en-US" sz="1750" dirty="0"/>
          </a:p>
        </p:txBody>
      </p:sp>
      <p:sp>
        <p:nvSpPr>
          <p:cNvPr id="9" name="Text 7"/>
          <p:cNvSpPr/>
          <p:nvPr/>
        </p:nvSpPr>
        <p:spPr>
          <a:xfrm>
            <a:off x="7599521" y="427196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CD7E5"/>
                </a:solidFill>
                <a:latin typeface="Heebo Light" pitchFamily="34" charset="0"/>
                <a:ea typeface="Heebo Light" pitchFamily="34" charset="-122"/>
                <a:cs typeface="Heebo Light" pitchFamily="34" charset="-120"/>
              </a:rPr>
              <a:t>Effective in high dimensional spaces</a:t>
            </a:r>
            <a:endParaRPr lang="en-US" sz="1750" dirty="0"/>
          </a:p>
        </p:txBody>
      </p:sp>
      <p:sp>
        <p:nvSpPr>
          <p:cNvPr id="10" name="Text 8"/>
          <p:cNvSpPr/>
          <p:nvPr/>
        </p:nvSpPr>
        <p:spPr>
          <a:xfrm>
            <a:off x="7599521" y="4838938"/>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Studies demonstrate SVM achieving accuracy rates of 90% or higher in heart disease detection, underscoring their reliability in medical contexts (Ref: Journal of Medical Informatics, 2023).</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925354"/>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Streamlit: The Interface for AI-Driven Diagnosis</a:t>
            </a:r>
            <a:endParaRPr lang="en-US" sz="4450" dirty="0"/>
          </a:p>
        </p:txBody>
      </p:sp>
      <p:sp>
        <p:nvSpPr>
          <p:cNvPr id="4" name="Shape 1"/>
          <p:cNvSpPr/>
          <p:nvPr/>
        </p:nvSpPr>
        <p:spPr>
          <a:xfrm>
            <a:off x="793790" y="2938224"/>
            <a:ext cx="510302" cy="510302"/>
          </a:xfrm>
          <a:prstGeom prst="roundRect">
            <a:avLst>
              <a:gd name="adj" fmla="val 18669"/>
            </a:avLst>
          </a:prstGeom>
          <a:solidFill>
            <a:srgbClr val="31136C"/>
          </a:solidFill>
          <a:ln w="7620">
            <a:solidFill>
              <a:srgbClr val="4A2C85"/>
            </a:solidFill>
            <a:prstDash val="solid"/>
          </a:ln>
        </p:spPr>
      </p:sp>
      <p:sp>
        <p:nvSpPr>
          <p:cNvPr id="5" name="Text 2"/>
          <p:cNvSpPr/>
          <p:nvPr/>
        </p:nvSpPr>
        <p:spPr>
          <a:xfrm>
            <a:off x="1530906" y="293822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What is Streamlit?</a:t>
            </a:r>
            <a:endParaRPr lang="en-US" sz="2200" dirty="0"/>
          </a:p>
        </p:txBody>
      </p:sp>
      <p:sp>
        <p:nvSpPr>
          <p:cNvPr id="6" name="Text 3"/>
          <p:cNvSpPr/>
          <p:nvPr/>
        </p:nvSpPr>
        <p:spPr>
          <a:xfrm>
            <a:off x="1530906" y="3428643"/>
            <a:ext cx="6819305" cy="1451610"/>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Streamlit is an open-source Python framework designed for building interactive web applications with ease. Its simplicity and intuitiveness make it perfect for integrating machine learning models like SVM into user-friendly interfaces.</a:t>
            </a:r>
            <a:endParaRPr lang="en-US" sz="1750" dirty="0"/>
          </a:p>
        </p:txBody>
      </p:sp>
      <p:sp>
        <p:nvSpPr>
          <p:cNvPr id="7" name="Shape 4"/>
          <p:cNvSpPr/>
          <p:nvPr/>
        </p:nvSpPr>
        <p:spPr>
          <a:xfrm>
            <a:off x="793790" y="5362218"/>
            <a:ext cx="510302" cy="510302"/>
          </a:xfrm>
          <a:prstGeom prst="roundRect">
            <a:avLst>
              <a:gd name="adj" fmla="val 18669"/>
            </a:avLst>
          </a:prstGeom>
          <a:solidFill>
            <a:srgbClr val="31136C"/>
          </a:solidFill>
          <a:ln w="7620">
            <a:solidFill>
              <a:srgbClr val="4A2C85"/>
            </a:solidFill>
            <a:prstDash val="solid"/>
          </a:ln>
        </p:spPr>
      </p:sp>
      <p:sp>
        <p:nvSpPr>
          <p:cNvPr id="8" name="Text 5"/>
          <p:cNvSpPr/>
          <p:nvPr/>
        </p:nvSpPr>
        <p:spPr>
          <a:xfrm>
            <a:off x="1530906" y="5362218"/>
            <a:ext cx="2891790"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Benefits of Streamlit</a:t>
            </a:r>
            <a:endParaRPr lang="en-US" sz="2200" dirty="0"/>
          </a:p>
        </p:txBody>
      </p:sp>
      <p:sp>
        <p:nvSpPr>
          <p:cNvPr id="9" name="Text 6"/>
          <p:cNvSpPr/>
          <p:nvPr/>
        </p:nvSpPr>
        <p:spPr>
          <a:xfrm>
            <a:off x="1530906" y="5852636"/>
            <a:ext cx="6819305" cy="1451610"/>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Clinicians can input patient data through a Streamlit interface and receive instant predictions, enabling rapid prototyping and deployment of AI-driven diagnostic tools. It can greatly improve the efficiency of patient diagnosis.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9581" y="536972"/>
            <a:ext cx="7777639" cy="1219914"/>
          </a:xfrm>
          <a:prstGeom prst="rect">
            <a:avLst/>
          </a:prstGeom>
          <a:noFill/>
          <a:ln/>
        </p:spPr>
        <p:txBody>
          <a:bodyPr wrap="square" lIns="0" tIns="0" rIns="0" bIns="0" rtlCol="0" anchor="t"/>
          <a:lstStyle/>
          <a:p>
            <a:pPr algn="l" indent="0" marL="0">
              <a:lnSpc>
                <a:spcPts val="4800"/>
              </a:lnSpc>
              <a:buNone/>
            </a:pPr>
            <a:r>
              <a:rPr lang="en-US" sz="3800" dirty="0">
                <a:solidFill>
                  <a:srgbClr val="F2F0F4"/>
                </a:solidFill>
                <a:latin typeface="Montserrat" pitchFamily="34" charset="0"/>
                <a:ea typeface="Montserrat" pitchFamily="34" charset="-122"/>
                <a:cs typeface="Montserrat" pitchFamily="34" charset="-120"/>
              </a:rPr>
              <a:t>Heart Disease Prediction with AI and SVM</a:t>
            </a:r>
            <a:endParaRPr lang="en-US" sz="3800" dirty="0"/>
          </a:p>
        </p:txBody>
      </p:sp>
      <p:sp>
        <p:nvSpPr>
          <p:cNvPr id="4" name="Shape 1"/>
          <p:cNvSpPr/>
          <p:nvPr/>
        </p:nvSpPr>
        <p:spPr>
          <a:xfrm>
            <a:off x="6169581" y="2049661"/>
            <a:ext cx="3791307" cy="2389703"/>
          </a:xfrm>
          <a:prstGeom prst="roundRect">
            <a:avLst>
              <a:gd name="adj" fmla="val 3431"/>
            </a:avLst>
          </a:prstGeom>
          <a:solidFill>
            <a:srgbClr val="31136C"/>
          </a:solidFill>
          <a:ln w="7620">
            <a:solidFill>
              <a:srgbClr val="4A2C85"/>
            </a:solidFill>
            <a:prstDash val="solid"/>
          </a:ln>
        </p:spPr>
      </p:sp>
      <p:sp>
        <p:nvSpPr>
          <p:cNvPr id="5" name="Text 2"/>
          <p:cNvSpPr/>
          <p:nvPr/>
        </p:nvSpPr>
        <p:spPr>
          <a:xfrm>
            <a:off x="6372344" y="2252424"/>
            <a:ext cx="2440305" cy="305038"/>
          </a:xfrm>
          <a:prstGeom prst="rect">
            <a:avLst/>
          </a:prstGeom>
          <a:noFill/>
          <a:ln/>
        </p:spPr>
        <p:txBody>
          <a:bodyPr wrap="none" lIns="0" tIns="0" rIns="0" bIns="0" rtlCol="0" anchor="t"/>
          <a:lstStyle/>
          <a:p>
            <a:pPr algn="l" indent="0" marL="0">
              <a:lnSpc>
                <a:spcPts val="2400"/>
              </a:lnSpc>
              <a:buNone/>
            </a:pPr>
            <a:r>
              <a:rPr lang="en-US" sz="1900" dirty="0">
                <a:solidFill>
                  <a:srgbClr val="DCD7E5"/>
                </a:solidFill>
                <a:latin typeface="Montserrat" pitchFamily="34" charset="0"/>
                <a:ea typeface="Montserrat" pitchFamily="34" charset="-122"/>
                <a:cs typeface="Montserrat" pitchFamily="34" charset="-120"/>
              </a:rPr>
              <a:t>Data Source</a:t>
            </a:r>
            <a:endParaRPr lang="en-US" sz="1900" dirty="0"/>
          </a:p>
        </p:txBody>
      </p:sp>
      <p:sp>
        <p:nvSpPr>
          <p:cNvPr id="6" name="Text 3"/>
          <p:cNvSpPr/>
          <p:nvPr/>
        </p:nvSpPr>
        <p:spPr>
          <a:xfrm>
            <a:off x="6372344" y="2674501"/>
            <a:ext cx="3385780" cy="1562100"/>
          </a:xfrm>
          <a:prstGeom prst="rect">
            <a:avLst/>
          </a:prstGeom>
          <a:noFill/>
          <a:ln/>
        </p:spPr>
        <p:txBody>
          <a:bodyPr wrap="square" lIns="0" tIns="0" rIns="0" bIns="0" rtlCol="0" anchor="t"/>
          <a:lstStyle/>
          <a:p>
            <a:pPr algn="l" indent="0" marL="0">
              <a:lnSpc>
                <a:spcPts val="2450"/>
              </a:lnSpc>
              <a:buNone/>
            </a:pPr>
            <a:r>
              <a:rPr lang="en-US" sz="1500" dirty="0">
                <a:solidFill>
                  <a:srgbClr val="DCD7E5"/>
                </a:solidFill>
                <a:latin typeface="Heebo Light" pitchFamily="34" charset="0"/>
                <a:ea typeface="Heebo Light" pitchFamily="34" charset="-122"/>
                <a:cs typeface="Heebo Light" pitchFamily="34" charset="-120"/>
              </a:rPr>
              <a:t>Framingham Heart Study dataset: Contains 4000+ patient records with 15+ features. Used to train SVM model to classify patients as "at risk" or "not at risk."</a:t>
            </a:r>
            <a:endParaRPr lang="en-US" sz="1500" dirty="0"/>
          </a:p>
        </p:txBody>
      </p:sp>
      <p:sp>
        <p:nvSpPr>
          <p:cNvPr id="7" name="Shape 4"/>
          <p:cNvSpPr/>
          <p:nvPr/>
        </p:nvSpPr>
        <p:spPr>
          <a:xfrm>
            <a:off x="10156031" y="2049661"/>
            <a:ext cx="3791307" cy="2389703"/>
          </a:xfrm>
          <a:prstGeom prst="roundRect">
            <a:avLst>
              <a:gd name="adj" fmla="val 3431"/>
            </a:avLst>
          </a:prstGeom>
          <a:solidFill>
            <a:srgbClr val="31136C"/>
          </a:solidFill>
          <a:ln w="7620">
            <a:solidFill>
              <a:srgbClr val="4A2C85"/>
            </a:solidFill>
            <a:prstDash val="solid"/>
          </a:ln>
        </p:spPr>
      </p:sp>
      <p:sp>
        <p:nvSpPr>
          <p:cNvPr id="8" name="Text 5"/>
          <p:cNvSpPr/>
          <p:nvPr/>
        </p:nvSpPr>
        <p:spPr>
          <a:xfrm>
            <a:off x="10358795" y="2252424"/>
            <a:ext cx="2440305" cy="305038"/>
          </a:xfrm>
          <a:prstGeom prst="rect">
            <a:avLst/>
          </a:prstGeom>
          <a:noFill/>
          <a:ln/>
        </p:spPr>
        <p:txBody>
          <a:bodyPr wrap="none" lIns="0" tIns="0" rIns="0" bIns="0" rtlCol="0" anchor="t"/>
          <a:lstStyle/>
          <a:p>
            <a:pPr algn="l" indent="0" marL="0">
              <a:lnSpc>
                <a:spcPts val="2400"/>
              </a:lnSpc>
              <a:buNone/>
            </a:pPr>
            <a:r>
              <a:rPr lang="en-US" sz="1900" dirty="0">
                <a:solidFill>
                  <a:srgbClr val="DCD7E5"/>
                </a:solidFill>
                <a:latin typeface="Montserrat" pitchFamily="34" charset="0"/>
                <a:ea typeface="Montserrat" pitchFamily="34" charset="-122"/>
                <a:cs typeface="Montserrat" pitchFamily="34" charset="-120"/>
              </a:rPr>
              <a:t>Features Used</a:t>
            </a:r>
            <a:endParaRPr lang="en-US" sz="1900" dirty="0"/>
          </a:p>
        </p:txBody>
      </p:sp>
      <p:sp>
        <p:nvSpPr>
          <p:cNvPr id="9" name="Text 6"/>
          <p:cNvSpPr/>
          <p:nvPr/>
        </p:nvSpPr>
        <p:spPr>
          <a:xfrm>
            <a:off x="10358795" y="2674501"/>
            <a:ext cx="3385780" cy="937260"/>
          </a:xfrm>
          <a:prstGeom prst="rect">
            <a:avLst/>
          </a:prstGeom>
          <a:noFill/>
          <a:ln/>
        </p:spPr>
        <p:txBody>
          <a:bodyPr wrap="square" lIns="0" tIns="0" rIns="0" bIns="0" rtlCol="0" anchor="t"/>
          <a:lstStyle/>
          <a:p>
            <a:pPr algn="l" indent="0" marL="0">
              <a:lnSpc>
                <a:spcPts val="2450"/>
              </a:lnSpc>
              <a:buNone/>
            </a:pPr>
            <a:r>
              <a:rPr lang="en-US" sz="1500" dirty="0">
                <a:solidFill>
                  <a:srgbClr val="DCD7E5"/>
                </a:solidFill>
                <a:latin typeface="Heebo Light" pitchFamily="34" charset="0"/>
                <a:ea typeface="Heebo Light" pitchFamily="34" charset="-122"/>
                <a:cs typeface="Heebo Light" pitchFamily="34" charset="-120"/>
              </a:rPr>
              <a:t>Age, sex, cholesterol levels, blood pressure, smoking status, and other relevant factors.</a:t>
            </a:r>
            <a:endParaRPr lang="en-US" sz="1500" dirty="0"/>
          </a:p>
        </p:txBody>
      </p:sp>
      <p:sp>
        <p:nvSpPr>
          <p:cNvPr id="10" name="Shape 7"/>
          <p:cNvSpPr/>
          <p:nvPr/>
        </p:nvSpPr>
        <p:spPr>
          <a:xfrm>
            <a:off x="6169581" y="4634508"/>
            <a:ext cx="7777639" cy="1901309"/>
          </a:xfrm>
          <a:prstGeom prst="roundRect">
            <a:avLst>
              <a:gd name="adj" fmla="val 4313"/>
            </a:avLst>
          </a:prstGeom>
          <a:solidFill>
            <a:srgbClr val="31136C"/>
          </a:solidFill>
          <a:ln w="7620">
            <a:solidFill>
              <a:srgbClr val="4A2C85"/>
            </a:solidFill>
            <a:prstDash val="solid"/>
          </a:ln>
        </p:spPr>
      </p:sp>
      <p:sp>
        <p:nvSpPr>
          <p:cNvPr id="11" name="Text 8"/>
          <p:cNvSpPr/>
          <p:nvPr/>
        </p:nvSpPr>
        <p:spPr>
          <a:xfrm>
            <a:off x="6372344" y="4837271"/>
            <a:ext cx="2557939" cy="305038"/>
          </a:xfrm>
          <a:prstGeom prst="rect">
            <a:avLst/>
          </a:prstGeom>
          <a:noFill/>
          <a:ln/>
        </p:spPr>
        <p:txBody>
          <a:bodyPr wrap="none" lIns="0" tIns="0" rIns="0" bIns="0" rtlCol="0" anchor="t"/>
          <a:lstStyle/>
          <a:p>
            <a:pPr algn="l" indent="0" marL="0">
              <a:lnSpc>
                <a:spcPts val="2400"/>
              </a:lnSpc>
              <a:buNone/>
            </a:pPr>
            <a:r>
              <a:rPr lang="en-US" sz="1900" dirty="0">
                <a:solidFill>
                  <a:srgbClr val="DCD7E5"/>
                </a:solidFill>
                <a:latin typeface="Montserrat" pitchFamily="34" charset="0"/>
                <a:ea typeface="Montserrat" pitchFamily="34" charset="-122"/>
                <a:cs typeface="Montserrat" pitchFamily="34" charset="-120"/>
              </a:rPr>
              <a:t>Performance Metrics</a:t>
            </a:r>
            <a:endParaRPr lang="en-US" sz="1900" dirty="0"/>
          </a:p>
        </p:txBody>
      </p:sp>
      <p:sp>
        <p:nvSpPr>
          <p:cNvPr id="12" name="Text 9"/>
          <p:cNvSpPr/>
          <p:nvPr/>
        </p:nvSpPr>
        <p:spPr>
          <a:xfrm>
            <a:off x="6372344" y="5259348"/>
            <a:ext cx="7372112" cy="312420"/>
          </a:xfrm>
          <a:prstGeom prst="rect">
            <a:avLst/>
          </a:prstGeom>
          <a:noFill/>
          <a:ln/>
        </p:spPr>
        <p:txBody>
          <a:bodyPr wrap="none" lIns="0" tIns="0" rIns="0" bIns="0" rtlCol="0" anchor="t"/>
          <a:lstStyle/>
          <a:p>
            <a:pPr algn="l" marL="342900" indent="-342900">
              <a:lnSpc>
                <a:spcPts val="2450"/>
              </a:lnSpc>
              <a:buSzPct val="100000"/>
              <a:buChar char="•"/>
            </a:pPr>
            <a:r>
              <a:rPr lang="en-US" sz="1500" dirty="0">
                <a:solidFill>
                  <a:srgbClr val="DCD7E5"/>
                </a:solidFill>
                <a:latin typeface="Heebo Light" pitchFamily="34" charset="0"/>
                <a:ea typeface="Heebo Light" pitchFamily="34" charset="-122"/>
                <a:cs typeface="Heebo Light" pitchFamily="34" charset="-120"/>
              </a:rPr>
              <a:t>Accuracy: 85-90%</a:t>
            </a:r>
            <a:endParaRPr lang="en-US" sz="1500" dirty="0"/>
          </a:p>
        </p:txBody>
      </p:sp>
      <p:sp>
        <p:nvSpPr>
          <p:cNvPr id="13" name="Text 10"/>
          <p:cNvSpPr/>
          <p:nvPr/>
        </p:nvSpPr>
        <p:spPr>
          <a:xfrm>
            <a:off x="6372344" y="5639991"/>
            <a:ext cx="7372112" cy="312420"/>
          </a:xfrm>
          <a:prstGeom prst="rect">
            <a:avLst/>
          </a:prstGeom>
          <a:noFill/>
          <a:ln/>
        </p:spPr>
        <p:txBody>
          <a:bodyPr wrap="none" lIns="0" tIns="0" rIns="0" bIns="0" rtlCol="0" anchor="t"/>
          <a:lstStyle/>
          <a:p>
            <a:pPr algn="l" marL="342900" indent="-342900">
              <a:lnSpc>
                <a:spcPts val="2450"/>
              </a:lnSpc>
              <a:buSzPct val="100000"/>
              <a:buChar char="•"/>
            </a:pPr>
            <a:r>
              <a:rPr lang="en-US" sz="1500" dirty="0">
                <a:solidFill>
                  <a:srgbClr val="DCD7E5"/>
                </a:solidFill>
                <a:latin typeface="Heebo Light" pitchFamily="34" charset="0"/>
                <a:ea typeface="Heebo Light" pitchFamily="34" charset="-122"/>
                <a:cs typeface="Heebo Light" pitchFamily="34" charset="-120"/>
              </a:rPr>
              <a:t>Precision: 80-85%</a:t>
            </a:r>
            <a:endParaRPr lang="en-US" sz="1500" dirty="0"/>
          </a:p>
        </p:txBody>
      </p:sp>
      <p:sp>
        <p:nvSpPr>
          <p:cNvPr id="14" name="Text 11"/>
          <p:cNvSpPr/>
          <p:nvPr/>
        </p:nvSpPr>
        <p:spPr>
          <a:xfrm>
            <a:off x="6372344" y="6020633"/>
            <a:ext cx="7372112" cy="312420"/>
          </a:xfrm>
          <a:prstGeom prst="rect">
            <a:avLst/>
          </a:prstGeom>
          <a:noFill/>
          <a:ln/>
        </p:spPr>
        <p:txBody>
          <a:bodyPr wrap="none" lIns="0" tIns="0" rIns="0" bIns="0" rtlCol="0" anchor="t"/>
          <a:lstStyle/>
          <a:p>
            <a:pPr algn="l" marL="342900" indent="-342900">
              <a:lnSpc>
                <a:spcPts val="2450"/>
              </a:lnSpc>
              <a:buSzPct val="100000"/>
              <a:buChar char="•"/>
            </a:pPr>
            <a:r>
              <a:rPr lang="en-US" sz="1500" dirty="0">
                <a:solidFill>
                  <a:srgbClr val="DCD7E5"/>
                </a:solidFill>
                <a:latin typeface="Heebo Light" pitchFamily="34" charset="0"/>
                <a:ea typeface="Heebo Light" pitchFamily="34" charset="-122"/>
                <a:cs typeface="Heebo Light" pitchFamily="34" charset="-120"/>
              </a:rPr>
              <a:t>Recall: 85-90%</a:t>
            </a:r>
            <a:endParaRPr lang="en-US" sz="1500" dirty="0"/>
          </a:p>
        </p:txBody>
      </p:sp>
      <p:sp>
        <p:nvSpPr>
          <p:cNvPr id="15" name="Text 12"/>
          <p:cNvSpPr/>
          <p:nvPr/>
        </p:nvSpPr>
        <p:spPr>
          <a:xfrm>
            <a:off x="6169581" y="6755368"/>
            <a:ext cx="7777639" cy="937260"/>
          </a:xfrm>
          <a:prstGeom prst="rect">
            <a:avLst/>
          </a:prstGeom>
          <a:noFill/>
          <a:ln/>
        </p:spPr>
        <p:txBody>
          <a:bodyPr wrap="square" lIns="0" tIns="0" rIns="0" bIns="0" rtlCol="0" anchor="t"/>
          <a:lstStyle/>
          <a:p>
            <a:pPr algn="l" indent="0" marL="0">
              <a:lnSpc>
                <a:spcPts val="2450"/>
              </a:lnSpc>
              <a:buNone/>
            </a:pPr>
            <a:r>
              <a:rPr lang="en-US" sz="1500" dirty="0">
                <a:solidFill>
                  <a:srgbClr val="DCD7E5"/>
                </a:solidFill>
                <a:latin typeface="Heebo Light" pitchFamily="34" charset="0"/>
                <a:ea typeface="Heebo Light" pitchFamily="34" charset="-122"/>
                <a:cs typeface="Heebo Light" pitchFamily="34" charset="-120"/>
              </a:rPr>
              <a:t>The Streamlit interface includes input fields for patient data, real-time prediction results, and visualizations such as risk probability, giving the doctor detailed insight into the patients health, and improving the efficiency of diagnosing heart disease.</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240036"/>
            <a:ext cx="11881604" cy="708779"/>
          </a:xfrm>
          <a:prstGeom prst="rect">
            <a:avLst/>
          </a:prstGeom>
          <a:noFill/>
          <a:ln/>
        </p:spPr>
        <p:txBody>
          <a:bodyPr wrap="non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Parkinson's Disease Prediction Using SVM</a:t>
            </a:r>
            <a:endParaRPr lang="en-US" sz="4450" dirty="0"/>
          </a:p>
        </p:txBody>
      </p:sp>
      <p:sp>
        <p:nvSpPr>
          <p:cNvPr id="3" name="Text 1"/>
          <p:cNvSpPr/>
          <p:nvPr/>
        </p:nvSpPr>
        <p:spPr>
          <a:xfrm>
            <a:off x="1857256" y="2402443"/>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Data Source</a:t>
            </a:r>
            <a:endParaRPr lang="en-US" sz="2200" dirty="0"/>
          </a:p>
        </p:txBody>
      </p:sp>
      <p:sp>
        <p:nvSpPr>
          <p:cNvPr id="4" name="Text 2"/>
          <p:cNvSpPr/>
          <p:nvPr/>
        </p:nvSpPr>
        <p:spPr>
          <a:xfrm>
            <a:off x="793790" y="2892862"/>
            <a:ext cx="3898702" cy="1088708"/>
          </a:xfrm>
          <a:prstGeom prst="rect">
            <a:avLst/>
          </a:prstGeom>
          <a:noFill/>
          <a:ln/>
        </p:spPr>
        <p:txBody>
          <a:bodyPr wrap="square" lIns="0" tIns="0" rIns="0" bIns="0" rtlCol="0" anchor="t"/>
          <a:lstStyle/>
          <a:p>
            <a:pPr algn="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UCI Parkinson's Disease dataset is used to train the model, and provide data for analysis.</a:t>
            </a:r>
            <a:endParaRPr lang="en-US" sz="1750" dirty="0"/>
          </a:p>
        </p:txBody>
      </p:sp>
      <p:pic>
        <p:nvPicPr>
          <p:cNvPr id="5" name="Image 0" descr="preencoded.png">    </p:cNvPr>
          <p:cNvPicPr>
            <a:picLocks noChangeAspect="1"/>
          </p:cNvPicPr>
          <p:nvPr/>
        </p:nvPicPr>
        <p:blipFill>
          <a:blip r:embed="rId1"/>
          <a:stretch>
            <a:fillRect/>
          </a:stretch>
        </p:blipFill>
        <p:spPr>
          <a:xfrm>
            <a:off x="5032653" y="2413516"/>
            <a:ext cx="4564975" cy="4564975"/>
          </a:xfrm>
          <a:prstGeom prst="rect">
            <a:avLst/>
          </a:prstGeom>
        </p:spPr>
      </p:pic>
      <p:sp>
        <p:nvSpPr>
          <p:cNvPr id="6" name="Text 3"/>
          <p:cNvSpPr/>
          <p:nvPr/>
        </p:nvSpPr>
        <p:spPr>
          <a:xfrm>
            <a:off x="6015633" y="3353991"/>
            <a:ext cx="339328" cy="424220"/>
          </a:xfrm>
          <a:prstGeom prst="rect">
            <a:avLst/>
          </a:prstGeom>
          <a:noFill/>
          <a:ln/>
        </p:spPr>
        <p:txBody>
          <a:bodyPr wrap="none" lIns="0" tIns="0" rIns="0" bIns="0" rtlCol="0" anchor="t"/>
          <a:lstStyle/>
          <a:p>
            <a:pPr algn="l" indent="0" marL="0">
              <a:lnSpc>
                <a:spcPts val="4250"/>
              </a:lnSpc>
              <a:buNone/>
            </a:pPr>
            <a:r>
              <a:rPr lang="en-US" sz="2650" dirty="0">
                <a:solidFill>
                  <a:srgbClr val="DCD7E5"/>
                </a:solidFill>
                <a:latin typeface="Montserrat" pitchFamily="34" charset="0"/>
                <a:ea typeface="Montserrat" pitchFamily="34" charset="-122"/>
                <a:cs typeface="Montserrat" pitchFamily="34" charset="-120"/>
              </a:rPr>
              <a:t>1</a:t>
            </a:r>
            <a:endParaRPr lang="en-US" sz="2650" dirty="0"/>
          </a:p>
        </p:txBody>
      </p:sp>
      <p:sp>
        <p:nvSpPr>
          <p:cNvPr id="7" name="Text 4"/>
          <p:cNvSpPr/>
          <p:nvPr/>
        </p:nvSpPr>
        <p:spPr>
          <a:xfrm>
            <a:off x="9937790" y="258389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Features Used</a:t>
            </a:r>
            <a:endParaRPr lang="en-US" sz="2200" dirty="0"/>
          </a:p>
        </p:txBody>
      </p:sp>
      <p:sp>
        <p:nvSpPr>
          <p:cNvPr id="8" name="Text 5"/>
          <p:cNvSpPr/>
          <p:nvPr/>
        </p:nvSpPr>
        <p:spPr>
          <a:xfrm>
            <a:off x="9937790" y="3074313"/>
            <a:ext cx="3898821" cy="72580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Vocal features and motor examination scores are used in the analysis.</a:t>
            </a:r>
            <a:endParaRPr lang="en-US" sz="1750" dirty="0"/>
          </a:p>
        </p:txBody>
      </p:sp>
      <p:pic>
        <p:nvPicPr>
          <p:cNvPr id="9" name="Image 1" descr="preencoded.png">    </p:cNvPr>
          <p:cNvPicPr>
            <a:picLocks noChangeAspect="1"/>
          </p:cNvPicPr>
          <p:nvPr/>
        </p:nvPicPr>
        <p:blipFill>
          <a:blip r:embed="rId2"/>
          <a:stretch>
            <a:fillRect/>
          </a:stretch>
        </p:blipFill>
        <p:spPr>
          <a:xfrm>
            <a:off x="5032653" y="2413516"/>
            <a:ext cx="4564975" cy="4564975"/>
          </a:xfrm>
          <a:prstGeom prst="rect">
            <a:avLst/>
          </a:prstGeom>
        </p:spPr>
      </p:pic>
      <p:sp>
        <p:nvSpPr>
          <p:cNvPr id="10" name="Text 6"/>
          <p:cNvSpPr/>
          <p:nvPr/>
        </p:nvSpPr>
        <p:spPr>
          <a:xfrm>
            <a:off x="8275201" y="3353991"/>
            <a:ext cx="339328" cy="424220"/>
          </a:xfrm>
          <a:prstGeom prst="rect">
            <a:avLst/>
          </a:prstGeom>
          <a:noFill/>
          <a:ln/>
        </p:spPr>
        <p:txBody>
          <a:bodyPr wrap="none" lIns="0" tIns="0" rIns="0" bIns="0" rtlCol="0" anchor="t"/>
          <a:lstStyle/>
          <a:p>
            <a:pPr algn="l" indent="0" marL="0">
              <a:lnSpc>
                <a:spcPts val="4250"/>
              </a:lnSpc>
              <a:buNone/>
            </a:pPr>
            <a:r>
              <a:rPr lang="en-US" sz="2650" dirty="0">
                <a:solidFill>
                  <a:srgbClr val="DCD7E5"/>
                </a:solidFill>
                <a:latin typeface="Montserrat" pitchFamily="34" charset="0"/>
                <a:ea typeface="Montserrat" pitchFamily="34" charset="-122"/>
                <a:cs typeface="Montserrat" pitchFamily="34" charset="-120"/>
              </a:rPr>
              <a:t>2</a:t>
            </a:r>
            <a:endParaRPr lang="en-US" sz="2650" dirty="0"/>
          </a:p>
        </p:txBody>
      </p:sp>
      <p:sp>
        <p:nvSpPr>
          <p:cNvPr id="11" name="Text 7"/>
          <p:cNvSpPr/>
          <p:nvPr/>
        </p:nvSpPr>
        <p:spPr>
          <a:xfrm>
            <a:off x="9937790" y="432173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Performance</a:t>
            </a:r>
            <a:endParaRPr lang="en-US" sz="2200" dirty="0"/>
          </a:p>
        </p:txBody>
      </p:sp>
      <p:sp>
        <p:nvSpPr>
          <p:cNvPr id="12" name="Text 8"/>
          <p:cNvSpPr/>
          <p:nvPr/>
        </p:nvSpPr>
        <p:spPr>
          <a:xfrm>
            <a:off x="9937790" y="4812149"/>
            <a:ext cx="3898821" cy="217741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The SVM model reports an accuracy of 92% in identifying Parkinson's vs. healthy individuals (Source: IEEE Transactions on Biomedical Engineering, 2022). These high rates are promising for wider use.</a:t>
            </a:r>
            <a:endParaRPr lang="en-US" sz="1750" dirty="0"/>
          </a:p>
        </p:txBody>
      </p:sp>
      <p:pic>
        <p:nvPicPr>
          <p:cNvPr id="13" name="Image 2" descr="preencoded.png">    </p:cNvPr>
          <p:cNvPicPr>
            <a:picLocks noChangeAspect="1"/>
          </p:cNvPicPr>
          <p:nvPr/>
        </p:nvPicPr>
        <p:blipFill>
          <a:blip r:embed="rId3"/>
          <a:stretch>
            <a:fillRect/>
          </a:stretch>
        </p:blipFill>
        <p:spPr>
          <a:xfrm>
            <a:off x="5032653" y="2413516"/>
            <a:ext cx="4564975" cy="4564975"/>
          </a:xfrm>
          <a:prstGeom prst="rect">
            <a:avLst/>
          </a:prstGeom>
        </p:spPr>
      </p:pic>
      <p:sp>
        <p:nvSpPr>
          <p:cNvPr id="14" name="Text 9"/>
          <p:cNvSpPr/>
          <p:nvPr/>
        </p:nvSpPr>
        <p:spPr>
          <a:xfrm>
            <a:off x="8275201" y="5613559"/>
            <a:ext cx="339328" cy="424220"/>
          </a:xfrm>
          <a:prstGeom prst="rect">
            <a:avLst/>
          </a:prstGeom>
          <a:noFill/>
          <a:ln/>
        </p:spPr>
        <p:txBody>
          <a:bodyPr wrap="none" lIns="0" tIns="0" rIns="0" bIns="0" rtlCol="0" anchor="t"/>
          <a:lstStyle/>
          <a:p>
            <a:pPr algn="l" indent="0" marL="0">
              <a:lnSpc>
                <a:spcPts val="4250"/>
              </a:lnSpc>
              <a:buNone/>
            </a:pPr>
            <a:r>
              <a:rPr lang="en-US" sz="2650" dirty="0">
                <a:solidFill>
                  <a:srgbClr val="DCD7E5"/>
                </a:solidFill>
                <a:latin typeface="Montserrat" pitchFamily="34" charset="0"/>
                <a:ea typeface="Montserrat" pitchFamily="34" charset="-122"/>
                <a:cs typeface="Montserrat" pitchFamily="34" charset="-120"/>
              </a:rPr>
              <a:t>3</a:t>
            </a:r>
            <a:endParaRPr lang="en-US" sz="2650" dirty="0"/>
          </a:p>
        </p:txBody>
      </p:sp>
      <p:sp>
        <p:nvSpPr>
          <p:cNvPr id="15" name="Text 10"/>
          <p:cNvSpPr/>
          <p:nvPr/>
        </p:nvSpPr>
        <p:spPr>
          <a:xfrm>
            <a:off x="1857256" y="4503182"/>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Streamlit</a:t>
            </a:r>
            <a:endParaRPr lang="en-US" sz="2200" dirty="0"/>
          </a:p>
        </p:txBody>
      </p:sp>
      <p:sp>
        <p:nvSpPr>
          <p:cNvPr id="16" name="Text 11"/>
          <p:cNvSpPr/>
          <p:nvPr/>
        </p:nvSpPr>
        <p:spPr>
          <a:xfrm>
            <a:off x="793790" y="4993600"/>
            <a:ext cx="3898702" cy="1814513"/>
          </a:xfrm>
          <a:prstGeom prst="rect">
            <a:avLst/>
          </a:prstGeom>
          <a:noFill/>
          <a:ln/>
        </p:spPr>
        <p:txBody>
          <a:bodyPr wrap="square" lIns="0" tIns="0" rIns="0" bIns="0" rtlCol="0" anchor="t"/>
          <a:lstStyle/>
          <a:p>
            <a:pPr algn="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Streamlit allows user-friendly input of voice samples and motor skill assessments, which helps make the process easier for both doctor and patient.</a:t>
            </a:r>
            <a:endParaRPr lang="en-US" sz="1750" dirty="0"/>
          </a:p>
        </p:txBody>
      </p:sp>
      <p:pic>
        <p:nvPicPr>
          <p:cNvPr id="17" name="Image 3" descr="preencoded.png">    </p:cNvPr>
          <p:cNvPicPr>
            <a:picLocks noChangeAspect="1"/>
          </p:cNvPicPr>
          <p:nvPr/>
        </p:nvPicPr>
        <p:blipFill>
          <a:blip r:embed="rId4"/>
          <a:stretch>
            <a:fillRect/>
          </a:stretch>
        </p:blipFill>
        <p:spPr>
          <a:xfrm>
            <a:off x="5032653" y="2413516"/>
            <a:ext cx="4564975" cy="4564975"/>
          </a:xfrm>
          <a:prstGeom prst="rect">
            <a:avLst/>
          </a:prstGeom>
        </p:spPr>
      </p:pic>
      <p:sp>
        <p:nvSpPr>
          <p:cNvPr id="18" name="Text 12"/>
          <p:cNvSpPr/>
          <p:nvPr/>
        </p:nvSpPr>
        <p:spPr>
          <a:xfrm>
            <a:off x="6015633" y="5613559"/>
            <a:ext cx="339328" cy="424220"/>
          </a:xfrm>
          <a:prstGeom prst="rect">
            <a:avLst/>
          </a:prstGeom>
          <a:noFill/>
          <a:ln/>
        </p:spPr>
        <p:txBody>
          <a:bodyPr wrap="none" lIns="0" tIns="0" rIns="0" bIns="0" rtlCol="0" anchor="t"/>
          <a:lstStyle/>
          <a:p>
            <a:pPr algn="l" indent="0" marL="0">
              <a:lnSpc>
                <a:spcPts val="4250"/>
              </a:lnSpc>
              <a:buNone/>
            </a:pPr>
            <a:r>
              <a:rPr lang="en-US" sz="2650" dirty="0">
                <a:solidFill>
                  <a:srgbClr val="DCD7E5"/>
                </a:solidFill>
                <a:latin typeface="Montserrat" pitchFamily="34" charset="0"/>
                <a:ea typeface="Montserrat" pitchFamily="34" charset="-122"/>
                <a:cs typeface="Montserrat" pitchFamily="34" charset="-120"/>
              </a:rPr>
              <a:t>4</a:t>
            </a:r>
            <a:endParaRPr lang="en-US" sz="2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979289"/>
            <a:ext cx="11526679" cy="708779"/>
          </a:xfrm>
          <a:prstGeom prst="rect">
            <a:avLst/>
          </a:prstGeom>
          <a:noFill/>
          <a:ln/>
        </p:spPr>
        <p:txBody>
          <a:bodyPr wrap="non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Lung Cancer Prediction with AI and SVM</a:t>
            </a:r>
            <a:endParaRPr lang="en-US" sz="4450" dirty="0"/>
          </a:p>
        </p:txBody>
      </p:sp>
      <p:pic>
        <p:nvPicPr>
          <p:cNvPr id="3" name="Image 0" descr="preencoded.png">    </p:cNvPr>
          <p:cNvPicPr>
            <a:picLocks noChangeAspect="1"/>
          </p:cNvPicPr>
          <p:nvPr/>
        </p:nvPicPr>
        <p:blipFill>
          <a:blip r:embed="rId1"/>
          <a:stretch>
            <a:fillRect/>
          </a:stretch>
        </p:blipFill>
        <p:spPr>
          <a:xfrm>
            <a:off x="3247430" y="2141696"/>
            <a:ext cx="1614011" cy="807958"/>
          </a:xfrm>
          <a:prstGeom prst="rect">
            <a:avLst/>
          </a:prstGeom>
        </p:spPr>
      </p:pic>
      <p:sp>
        <p:nvSpPr>
          <p:cNvPr id="4" name="Text 1"/>
          <p:cNvSpPr/>
          <p:nvPr/>
        </p:nvSpPr>
        <p:spPr>
          <a:xfrm>
            <a:off x="3894892" y="2433518"/>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DCD7E5"/>
                </a:solidFill>
                <a:latin typeface="Montserrat" pitchFamily="34" charset="0"/>
                <a:ea typeface="Montserrat" pitchFamily="34" charset="-122"/>
                <a:cs typeface="Montserrat" pitchFamily="34" charset="-120"/>
              </a:rPr>
              <a:t>1</a:t>
            </a:r>
            <a:endParaRPr lang="en-US" sz="2500" dirty="0"/>
          </a:p>
        </p:txBody>
      </p:sp>
      <p:sp>
        <p:nvSpPr>
          <p:cNvPr id="5" name="Text 2"/>
          <p:cNvSpPr/>
          <p:nvPr/>
        </p:nvSpPr>
        <p:spPr>
          <a:xfrm>
            <a:off x="5088255" y="2368510"/>
            <a:ext cx="1732598"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Data Source</a:t>
            </a:r>
            <a:endParaRPr lang="en-US" sz="2200" dirty="0"/>
          </a:p>
        </p:txBody>
      </p:sp>
      <p:sp>
        <p:nvSpPr>
          <p:cNvPr id="6" name="Shape 3"/>
          <p:cNvSpPr/>
          <p:nvPr/>
        </p:nvSpPr>
        <p:spPr>
          <a:xfrm>
            <a:off x="4918115" y="2962751"/>
            <a:ext cx="8861822" cy="15240"/>
          </a:xfrm>
          <a:prstGeom prst="roundRect">
            <a:avLst>
              <a:gd name="adj" fmla="val 625116"/>
            </a:avLst>
          </a:prstGeom>
          <a:solidFill>
            <a:srgbClr val="4A2C85"/>
          </a:solidFill>
          <a:ln/>
        </p:spPr>
      </p:sp>
      <p:pic>
        <p:nvPicPr>
          <p:cNvPr id="7" name="Image 1" descr="preencoded.png">    </p:cNvPr>
          <p:cNvPicPr>
            <a:picLocks noChangeAspect="1"/>
          </p:cNvPicPr>
          <p:nvPr/>
        </p:nvPicPr>
        <p:blipFill>
          <a:blip r:embed="rId2"/>
          <a:stretch>
            <a:fillRect/>
          </a:stretch>
        </p:blipFill>
        <p:spPr>
          <a:xfrm>
            <a:off x="2440424" y="3006328"/>
            <a:ext cx="3228022" cy="807958"/>
          </a:xfrm>
          <a:prstGeom prst="rect">
            <a:avLst/>
          </a:prstGeom>
        </p:spPr>
      </p:pic>
      <p:sp>
        <p:nvSpPr>
          <p:cNvPr id="8" name="Text 4"/>
          <p:cNvSpPr/>
          <p:nvPr/>
        </p:nvSpPr>
        <p:spPr>
          <a:xfrm>
            <a:off x="3894892" y="3210997"/>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DCD7E5"/>
                </a:solidFill>
                <a:latin typeface="Montserrat" pitchFamily="34" charset="0"/>
                <a:ea typeface="Montserrat" pitchFamily="34" charset="-122"/>
                <a:cs typeface="Montserrat" pitchFamily="34" charset="-120"/>
              </a:rPr>
              <a:t>2</a:t>
            </a:r>
            <a:endParaRPr lang="en-US" sz="2500" dirty="0"/>
          </a:p>
        </p:txBody>
      </p:sp>
      <p:sp>
        <p:nvSpPr>
          <p:cNvPr id="9" name="Text 5"/>
          <p:cNvSpPr/>
          <p:nvPr/>
        </p:nvSpPr>
        <p:spPr>
          <a:xfrm>
            <a:off x="5895261" y="3233142"/>
            <a:ext cx="1233249"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Features</a:t>
            </a:r>
            <a:endParaRPr lang="en-US" sz="2200" dirty="0"/>
          </a:p>
        </p:txBody>
      </p:sp>
      <p:sp>
        <p:nvSpPr>
          <p:cNvPr id="10" name="Shape 6"/>
          <p:cNvSpPr/>
          <p:nvPr/>
        </p:nvSpPr>
        <p:spPr>
          <a:xfrm>
            <a:off x="5725120" y="3827383"/>
            <a:ext cx="8054816" cy="15240"/>
          </a:xfrm>
          <a:prstGeom prst="roundRect">
            <a:avLst>
              <a:gd name="adj" fmla="val 625116"/>
            </a:avLst>
          </a:prstGeom>
          <a:solidFill>
            <a:srgbClr val="4A2C85"/>
          </a:solidFill>
          <a:ln/>
        </p:spPr>
      </p:sp>
      <p:pic>
        <p:nvPicPr>
          <p:cNvPr id="11" name="Image 2" descr="preencoded.png">    </p:cNvPr>
          <p:cNvPicPr>
            <a:picLocks noChangeAspect="1"/>
          </p:cNvPicPr>
          <p:nvPr/>
        </p:nvPicPr>
        <p:blipFill>
          <a:blip r:embed="rId3"/>
          <a:stretch>
            <a:fillRect/>
          </a:stretch>
        </p:blipFill>
        <p:spPr>
          <a:xfrm>
            <a:off x="1633418" y="3870960"/>
            <a:ext cx="4842034" cy="807958"/>
          </a:xfrm>
          <a:prstGeom prst="rect">
            <a:avLst/>
          </a:prstGeom>
        </p:spPr>
      </p:pic>
      <p:sp>
        <p:nvSpPr>
          <p:cNvPr id="12" name="Text 7"/>
          <p:cNvSpPr/>
          <p:nvPr/>
        </p:nvSpPr>
        <p:spPr>
          <a:xfrm>
            <a:off x="3894892" y="4075628"/>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DCD7E5"/>
                </a:solidFill>
                <a:latin typeface="Montserrat" pitchFamily="34" charset="0"/>
                <a:ea typeface="Montserrat" pitchFamily="34" charset="-122"/>
                <a:cs typeface="Montserrat" pitchFamily="34" charset="-120"/>
              </a:rPr>
              <a:t>3</a:t>
            </a:r>
            <a:endParaRPr lang="en-US" sz="2500" dirty="0"/>
          </a:p>
        </p:txBody>
      </p:sp>
      <p:sp>
        <p:nvSpPr>
          <p:cNvPr id="13" name="Text 8"/>
          <p:cNvSpPr/>
          <p:nvPr/>
        </p:nvSpPr>
        <p:spPr>
          <a:xfrm>
            <a:off x="6702266" y="4097774"/>
            <a:ext cx="1600557"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SVM Model</a:t>
            </a:r>
            <a:endParaRPr lang="en-US" sz="2200" dirty="0"/>
          </a:p>
        </p:txBody>
      </p:sp>
      <p:sp>
        <p:nvSpPr>
          <p:cNvPr id="14" name="Shape 9"/>
          <p:cNvSpPr/>
          <p:nvPr/>
        </p:nvSpPr>
        <p:spPr>
          <a:xfrm>
            <a:off x="6532126" y="4692015"/>
            <a:ext cx="7247811" cy="15240"/>
          </a:xfrm>
          <a:prstGeom prst="roundRect">
            <a:avLst>
              <a:gd name="adj" fmla="val 625116"/>
            </a:avLst>
          </a:prstGeom>
          <a:solidFill>
            <a:srgbClr val="4A2C85"/>
          </a:solidFill>
          <a:ln/>
        </p:spPr>
      </p:sp>
      <p:pic>
        <p:nvPicPr>
          <p:cNvPr id="15" name="Image 3" descr="preencoded.png">    </p:cNvPr>
          <p:cNvPicPr>
            <a:picLocks noChangeAspect="1"/>
          </p:cNvPicPr>
          <p:nvPr/>
        </p:nvPicPr>
        <p:blipFill>
          <a:blip r:embed="rId4"/>
          <a:stretch>
            <a:fillRect/>
          </a:stretch>
        </p:blipFill>
        <p:spPr>
          <a:xfrm>
            <a:off x="826294" y="4735592"/>
            <a:ext cx="6456164" cy="807958"/>
          </a:xfrm>
          <a:prstGeom prst="rect">
            <a:avLst/>
          </a:prstGeom>
        </p:spPr>
      </p:pic>
      <p:sp>
        <p:nvSpPr>
          <p:cNvPr id="16" name="Text 10"/>
          <p:cNvSpPr/>
          <p:nvPr/>
        </p:nvSpPr>
        <p:spPr>
          <a:xfrm>
            <a:off x="3894773" y="4940260"/>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DCD7E5"/>
                </a:solidFill>
                <a:latin typeface="Montserrat" pitchFamily="34" charset="0"/>
                <a:ea typeface="Montserrat" pitchFamily="34" charset="-122"/>
                <a:cs typeface="Montserrat" pitchFamily="34" charset="-120"/>
              </a:rPr>
              <a:t>4</a:t>
            </a:r>
            <a:endParaRPr lang="en-US" sz="2500" dirty="0"/>
          </a:p>
        </p:txBody>
      </p:sp>
      <p:sp>
        <p:nvSpPr>
          <p:cNvPr id="17" name="Text 11"/>
          <p:cNvSpPr/>
          <p:nvPr/>
        </p:nvSpPr>
        <p:spPr>
          <a:xfrm>
            <a:off x="7509272" y="4962406"/>
            <a:ext cx="1298972"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Streamlit</a:t>
            </a:r>
            <a:endParaRPr lang="en-US" sz="2200" dirty="0"/>
          </a:p>
        </p:txBody>
      </p:sp>
      <p:sp>
        <p:nvSpPr>
          <p:cNvPr id="18" name="Text 12"/>
          <p:cNvSpPr/>
          <p:nvPr/>
        </p:nvSpPr>
        <p:spPr>
          <a:xfrm>
            <a:off x="793790" y="5798701"/>
            <a:ext cx="13042821" cy="1451610"/>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The Lung Cancer Surveys from Kaggle is the primary data source. The features used are Age, smoking history, tumor size, and other relevant factors. The SVM model is integrated with image processing for CT scan analysis. The Streamlit interface offers options to upload CT scan images and display predicted probability of lung cancer. The Accuracy is 88%, the Sensitivity is 90%, and the Specificity is 85%. The tool greatly improves diagnosis efficiency, allowing doctors to focus more on treatment.</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3" name="Text 0"/>
          <p:cNvSpPr/>
          <p:nvPr/>
        </p:nvSpPr>
        <p:spPr>
          <a:xfrm>
            <a:off x="674608" y="587454"/>
            <a:ext cx="8084939" cy="602456"/>
          </a:xfrm>
          <a:prstGeom prst="rect">
            <a:avLst/>
          </a:prstGeom>
          <a:noFill/>
          <a:ln/>
        </p:spPr>
        <p:txBody>
          <a:bodyPr wrap="none" lIns="0" tIns="0" rIns="0" bIns="0" rtlCol="0" anchor="t"/>
          <a:lstStyle/>
          <a:p>
            <a:pPr algn="l" indent="0" marL="0">
              <a:lnSpc>
                <a:spcPts val="4700"/>
              </a:lnSpc>
              <a:buNone/>
            </a:pPr>
            <a:r>
              <a:rPr lang="en-US" sz="3750" dirty="0">
                <a:solidFill>
                  <a:srgbClr val="F2F0F4"/>
                </a:solidFill>
                <a:latin typeface="Montserrat" pitchFamily="34" charset="0"/>
                <a:ea typeface="Montserrat" pitchFamily="34" charset="-122"/>
                <a:cs typeface="Montserrat" pitchFamily="34" charset="-120"/>
              </a:rPr>
              <a:t>Challenges and Future Directions</a:t>
            </a:r>
            <a:endParaRPr lang="en-US" sz="3750" dirty="0"/>
          </a:p>
        </p:txBody>
      </p:sp>
      <p:sp>
        <p:nvSpPr>
          <p:cNvPr id="4" name="Shape 1"/>
          <p:cNvSpPr/>
          <p:nvPr/>
        </p:nvSpPr>
        <p:spPr>
          <a:xfrm>
            <a:off x="891421" y="1478994"/>
            <a:ext cx="22860" cy="5021223"/>
          </a:xfrm>
          <a:prstGeom prst="roundRect">
            <a:avLst>
              <a:gd name="adj" fmla="val 354163"/>
            </a:avLst>
          </a:prstGeom>
          <a:solidFill>
            <a:srgbClr val="4A2C85"/>
          </a:solidFill>
          <a:ln/>
        </p:spPr>
      </p:sp>
      <p:sp>
        <p:nvSpPr>
          <p:cNvPr id="5" name="Shape 2"/>
          <p:cNvSpPr/>
          <p:nvPr/>
        </p:nvSpPr>
        <p:spPr>
          <a:xfrm>
            <a:off x="1085374" y="1901190"/>
            <a:ext cx="578287" cy="22860"/>
          </a:xfrm>
          <a:prstGeom prst="roundRect">
            <a:avLst>
              <a:gd name="adj" fmla="val 354163"/>
            </a:avLst>
          </a:prstGeom>
          <a:solidFill>
            <a:srgbClr val="4A2C85"/>
          </a:solidFill>
          <a:ln/>
        </p:spPr>
      </p:sp>
      <p:sp>
        <p:nvSpPr>
          <p:cNvPr id="6" name="Shape 3"/>
          <p:cNvSpPr/>
          <p:nvPr/>
        </p:nvSpPr>
        <p:spPr>
          <a:xfrm>
            <a:off x="674608" y="1695807"/>
            <a:ext cx="433626" cy="433626"/>
          </a:xfrm>
          <a:prstGeom prst="roundRect">
            <a:avLst>
              <a:gd name="adj" fmla="val 18671"/>
            </a:avLst>
          </a:prstGeom>
          <a:solidFill>
            <a:srgbClr val="31136C"/>
          </a:solidFill>
          <a:ln w="7620">
            <a:solidFill>
              <a:srgbClr val="4A2C85"/>
            </a:solidFill>
            <a:prstDash val="solid"/>
          </a:ln>
        </p:spPr>
      </p:sp>
      <p:sp>
        <p:nvSpPr>
          <p:cNvPr id="7" name="Text 4"/>
          <p:cNvSpPr/>
          <p:nvPr/>
        </p:nvSpPr>
        <p:spPr>
          <a:xfrm>
            <a:off x="746879" y="1731943"/>
            <a:ext cx="289084" cy="361355"/>
          </a:xfrm>
          <a:prstGeom prst="rect">
            <a:avLst/>
          </a:prstGeom>
          <a:noFill/>
          <a:ln/>
        </p:spPr>
        <p:txBody>
          <a:bodyPr wrap="none" lIns="0" tIns="0" rIns="0" bIns="0" rtlCol="0" anchor="t"/>
          <a:lstStyle/>
          <a:p>
            <a:pPr algn="ctr" indent="0" marL="0">
              <a:lnSpc>
                <a:spcPts val="2250"/>
              </a:lnSpc>
              <a:buNone/>
            </a:pPr>
            <a:r>
              <a:rPr lang="en-US" sz="2250" dirty="0">
                <a:solidFill>
                  <a:srgbClr val="DCD7E5"/>
                </a:solidFill>
                <a:latin typeface="Montserrat" pitchFamily="34" charset="0"/>
                <a:ea typeface="Montserrat" pitchFamily="34" charset="-122"/>
                <a:cs typeface="Montserrat" pitchFamily="34" charset="-120"/>
              </a:rPr>
              <a:t>1</a:t>
            </a:r>
            <a:endParaRPr lang="en-US" sz="2250" dirty="0"/>
          </a:p>
        </p:txBody>
      </p:sp>
      <p:sp>
        <p:nvSpPr>
          <p:cNvPr id="8" name="Text 5"/>
          <p:cNvSpPr/>
          <p:nvPr/>
        </p:nvSpPr>
        <p:spPr>
          <a:xfrm>
            <a:off x="1855232" y="1671757"/>
            <a:ext cx="2409468" cy="301228"/>
          </a:xfrm>
          <a:prstGeom prst="rect">
            <a:avLst/>
          </a:prstGeom>
          <a:noFill/>
          <a:ln/>
        </p:spPr>
        <p:txBody>
          <a:bodyPr wrap="none" lIns="0" tIns="0" rIns="0" bIns="0" rtlCol="0" anchor="t"/>
          <a:lstStyle/>
          <a:p>
            <a:pPr algn="l" indent="0" marL="0">
              <a:lnSpc>
                <a:spcPts val="2350"/>
              </a:lnSpc>
              <a:buNone/>
            </a:pPr>
            <a:r>
              <a:rPr lang="en-US" sz="1850" dirty="0">
                <a:solidFill>
                  <a:srgbClr val="DCD7E5"/>
                </a:solidFill>
                <a:latin typeface="Montserrat" pitchFamily="34" charset="0"/>
                <a:ea typeface="Montserrat" pitchFamily="34" charset="-122"/>
                <a:cs typeface="Montserrat" pitchFamily="34" charset="-120"/>
              </a:rPr>
              <a:t>Data Quality</a:t>
            </a:r>
            <a:endParaRPr lang="en-US" sz="1850" dirty="0"/>
          </a:p>
        </p:txBody>
      </p:sp>
      <p:sp>
        <p:nvSpPr>
          <p:cNvPr id="9" name="Text 6"/>
          <p:cNvSpPr/>
          <p:nvPr/>
        </p:nvSpPr>
        <p:spPr>
          <a:xfrm>
            <a:off x="1855232" y="2088594"/>
            <a:ext cx="8442960" cy="308372"/>
          </a:xfrm>
          <a:prstGeom prst="rect">
            <a:avLst/>
          </a:prstGeom>
          <a:noFill/>
          <a:ln/>
        </p:spPr>
        <p:txBody>
          <a:bodyPr wrap="none" lIns="0" tIns="0" rIns="0" bIns="0" rtlCol="0" anchor="t"/>
          <a:lstStyle/>
          <a:p>
            <a:pPr algn="l" indent="0" marL="0">
              <a:lnSpc>
                <a:spcPts val="2400"/>
              </a:lnSpc>
              <a:buNone/>
            </a:pPr>
            <a:r>
              <a:rPr lang="en-US" sz="1500" dirty="0">
                <a:solidFill>
                  <a:srgbClr val="DCD7E5"/>
                </a:solidFill>
                <a:latin typeface="Heebo Light" pitchFamily="34" charset="0"/>
                <a:ea typeface="Heebo Light" pitchFamily="34" charset="-122"/>
                <a:cs typeface="Heebo Light" pitchFamily="34" charset="-120"/>
              </a:rPr>
              <a:t>Ensure data quality and availability is a key challenge.</a:t>
            </a:r>
            <a:endParaRPr lang="en-US" sz="1500" dirty="0"/>
          </a:p>
        </p:txBody>
      </p:sp>
      <p:sp>
        <p:nvSpPr>
          <p:cNvPr id="10" name="Shape 7"/>
          <p:cNvSpPr/>
          <p:nvPr/>
        </p:nvSpPr>
        <p:spPr>
          <a:xfrm>
            <a:off x="1085374" y="3204686"/>
            <a:ext cx="578287" cy="22860"/>
          </a:xfrm>
          <a:prstGeom prst="roundRect">
            <a:avLst>
              <a:gd name="adj" fmla="val 354163"/>
            </a:avLst>
          </a:prstGeom>
          <a:solidFill>
            <a:srgbClr val="4A2C85"/>
          </a:solidFill>
          <a:ln/>
        </p:spPr>
      </p:sp>
      <p:sp>
        <p:nvSpPr>
          <p:cNvPr id="11" name="Shape 8"/>
          <p:cNvSpPr/>
          <p:nvPr/>
        </p:nvSpPr>
        <p:spPr>
          <a:xfrm>
            <a:off x="674608" y="2999303"/>
            <a:ext cx="433626" cy="433626"/>
          </a:xfrm>
          <a:prstGeom prst="roundRect">
            <a:avLst>
              <a:gd name="adj" fmla="val 18671"/>
            </a:avLst>
          </a:prstGeom>
          <a:solidFill>
            <a:srgbClr val="31136C"/>
          </a:solidFill>
          <a:ln w="7620">
            <a:solidFill>
              <a:srgbClr val="4A2C85"/>
            </a:solidFill>
            <a:prstDash val="solid"/>
          </a:ln>
        </p:spPr>
      </p:sp>
      <p:sp>
        <p:nvSpPr>
          <p:cNvPr id="12" name="Text 9"/>
          <p:cNvSpPr/>
          <p:nvPr/>
        </p:nvSpPr>
        <p:spPr>
          <a:xfrm>
            <a:off x="746879" y="3035439"/>
            <a:ext cx="289084" cy="361355"/>
          </a:xfrm>
          <a:prstGeom prst="rect">
            <a:avLst/>
          </a:prstGeom>
          <a:noFill/>
          <a:ln/>
        </p:spPr>
        <p:txBody>
          <a:bodyPr wrap="none" lIns="0" tIns="0" rIns="0" bIns="0" rtlCol="0" anchor="t"/>
          <a:lstStyle/>
          <a:p>
            <a:pPr algn="ctr" indent="0" marL="0">
              <a:lnSpc>
                <a:spcPts val="2250"/>
              </a:lnSpc>
              <a:buNone/>
            </a:pPr>
            <a:r>
              <a:rPr lang="en-US" sz="2250" dirty="0">
                <a:solidFill>
                  <a:srgbClr val="DCD7E5"/>
                </a:solidFill>
                <a:latin typeface="Montserrat" pitchFamily="34" charset="0"/>
                <a:ea typeface="Montserrat" pitchFamily="34" charset="-122"/>
                <a:cs typeface="Montserrat" pitchFamily="34" charset="-120"/>
              </a:rPr>
              <a:t>2</a:t>
            </a:r>
            <a:endParaRPr lang="en-US" sz="2250" dirty="0"/>
          </a:p>
        </p:txBody>
      </p:sp>
      <p:sp>
        <p:nvSpPr>
          <p:cNvPr id="13" name="Text 10"/>
          <p:cNvSpPr/>
          <p:nvPr/>
        </p:nvSpPr>
        <p:spPr>
          <a:xfrm>
            <a:off x="1855232" y="2975253"/>
            <a:ext cx="2599253" cy="301228"/>
          </a:xfrm>
          <a:prstGeom prst="rect">
            <a:avLst/>
          </a:prstGeom>
          <a:noFill/>
          <a:ln/>
        </p:spPr>
        <p:txBody>
          <a:bodyPr wrap="none" lIns="0" tIns="0" rIns="0" bIns="0" rtlCol="0" anchor="t"/>
          <a:lstStyle/>
          <a:p>
            <a:pPr algn="l" indent="0" marL="0">
              <a:lnSpc>
                <a:spcPts val="2350"/>
              </a:lnSpc>
              <a:buNone/>
            </a:pPr>
            <a:r>
              <a:rPr lang="en-US" sz="1850" dirty="0">
                <a:solidFill>
                  <a:srgbClr val="DCD7E5"/>
                </a:solidFill>
                <a:latin typeface="Montserrat" pitchFamily="34" charset="0"/>
                <a:ea typeface="Montserrat" pitchFamily="34" charset="-122"/>
                <a:cs typeface="Montserrat" pitchFamily="34" charset="-120"/>
              </a:rPr>
              <a:t>Model Interpretability</a:t>
            </a:r>
            <a:endParaRPr lang="en-US" sz="1850" dirty="0"/>
          </a:p>
        </p:txBody>
      </p:sp>
      <p:sp>
        <p:nvSpPr>
          <p:cNvPr id="14" name="Text 11"/>
          <p:cNvSpPr/>
          <p:nvPr/>
        </p:nvSpPr>
        <p:spPr>
          <a:xfrm>
            <a:off x="1855232" y="3392091"/>
            <a:ext cx="8442960" cy="308372"/>
          </a:xfrm>
          <a:prstGeom prst="rect">
            <a:avLst/>
          </a:prstGeom>
          <a:noFill/>
          <a:ln/>
        </p:spPr>
        <p:txBody>
          <a:bodyPr wrap="none" lIns="0" tIns="0" rIns="0" bIns="0" rtlCol="0" anchor="t"/>
          <a:lstStyle/>
          <a:p>
            <a:pPr algn="l" indent="0" marL="0">
              <a:lnSpc>
                <a:spcPts val="2400"/>
              </a:lnSpc>
              <a:buNone/>
            </a:pPr>
            <a:r>
              <a:rPr lang="en-US" sz="1500" dirty="0">
                <a:solidFill>
                  <a:srgbClr val="DCD7E5"/>
                </a:solidFill>
                <a:latin typeface="Heebo Light" pitchFamily="34" charset="0"/>
                <a:ea typeface="Heebo Light" pitchFamily="34" charset="-122"/>
                <a:cs typeface="Heebo Light" pitchFamily="34" charset="-120"/>
              </a:rPr>
              <a:t>Improve model interpretability through explainable AI.</a:t>
            </a:r>
            <a:endParaRPr lang="en-US" sz="1500" dirty="0"/>
          </a:p>
        </p:txBody>
      </p:sp>
      <p:sp>
        <p:nvSpPr>
          <p:cNvPr id="15" name="Shape 12"/>
          <p:cNvSpPr/>
          <p:nvPr/>
        </p:nvSpPr>
        <p:spPr>
          <a:xfrm>
            <a:off x="1085374" y="4508183"/>
            <a:ext cx="578287" cy="22860"/>
          </a:xfrm>
          <a:prstGeom prst="roundRect">
            <a:avLst>
              <a:gd name="adj" fmla="val 354163"/>
            </a:avLst>
          </a:prstGeom>
          <a:solidFill>
            <a:srgbClr val="4A2C85"/>
          </a:solidFill>
          <a:ln/>
        </p:spPr>
      </p:sp>
      <p:sp>
        <p:nvSpPr>
          <p:cNvPr id="16" name="Shape 13"/>
          <p:cNvSpPr/>
          <p:nvPr/>
        </p:nvSpPr>
        <p:spPr>
          <a:xfrm>
            <a:off x="674608" y="4302800"/>
            <a:ext cx="433626" cy="433626"/>
          </a:xfrm>
          <a:prstGeom prst="roundRect">
            <a:avLst>
              <a:gd name="adj" fmla="val 18671"/>
            </a:avLst>
          </a:prstGeom>
          <a:solidFill>
            <a:srgbClr val="31136C"/>
          </a:solidFill>
          <a:ln w="7620">
            <a:solidFill>
              <a:srgbClr val="4A2C85"/>
            </a:solidFill>
            <a:prstDash val="solid"/>
          </a:ln>
        </p:spPr>
      </p:sp>
      <p:sp>
        <p:nvSpPr>
          <p:cNvPr id="17" name="Text 14"/>
          <p:cNvSpPr/>
          <p:nvPr/>
        </p:nvSpPr>
        <p:spPr>
          <a:xfrm>
            <a:off x="746879" y="4338935"/>
            <a:ext cx="289084" cy="361355"/>
          </a:xfrm>
          <a:prstGeom prst="rect">
            <a:avLst/>
          </a:prstGeom>
          <a:noFill/>
          <a:ln/>
        </p:spPr>
        <p:txBody>
          <a:bodyPr wrap="none" lIns="0" tIns="0" rIns="0" bIns="0" rtlCol="0" anchor="t"/>
          <a:lstStyle/>
          <a:p>
            <a:pPr algn="ctr" indent="0" marL="0">
              <a:lnSpc>
                <a:spcPts val="2250"/>
              </a:lnSpc>
              <a:buNone/>
            </a:pPr>
            <a:r>
              <a:rPr lang="en-US" sz="2250" dirty="0">
                <a:solidFill>
                  <a:srgbClr val="DCD7E5"/>
                </a:solidFill>
                <a:latin typeface="Montserrat" pitchFamily="34" charset="0"/>
                <a:ea typeface="Montserrat" pitchFamily="34" charset="-122"/>
                <a:cs typeface="Montserrat" pitchFamily="34" charset="-120"/>
              </a:rPr>
              <a:t>3</a:t>
            </a:r>
            <a:endParaRPr lang="en-US" sz="2250" dirty="0"/>
          </a:p>
        </p:txBody>
      </p:sp>
      <p:sp>
        <p:nvSpPr>
          <p:cNvPr id="18" name="Text 15"/>
          <p:cNvSpPr/>
          <p:nvPr/>
        </p:nvSpPr>
        <p:spPr>
          <a:xfrm>
            <a:off x="1855232" y="4278749"/>
            <a:ext cx="2409468" cy="301228"/>
          </a:xfrm>
          <a:prstGeom prst="rect">
            <a:avLst/>
          </a:prstGeom>
          <a:noFill/>
          <a:ln/>
        </p:spPr>
        <p:txBody>
          <a:bodyPr wrap="none" lIns="0" tIns="0" rIns="0" bIns="0" rtlCol="0" anchor="t"/>
          <a:lstStyle/>
          <a:p>
            <a:pPr algn="l" indent="0" marL="0">
              <a:lnSpc>
                <a:spcPts val="2350"/>
              </a:lnSpc>
              <a:buNone/>
            </a:pPr>
            <a:r>
              <a:rPr lang="en-US" sz="1850" dirty="0">
                <a:solidFill>
                  <a:srgbClr val="DCD7E5"/>
                </a:solidFill>
                <a:latin typeface="Montserrat" pitchFamily="34" charset="0"/>
                <a:ea typeface="Montserrat" pitchFamily="34" charset="-122"/>
                <a:cs typeface="Montserrat" pitchFamily="34" charset="-120"/>
              </a:rPr>
              <a:t>Ethical Concerns</a:t>
            </a:r>
            <a:endParaRPr lang="en-US" sz="1850" dirty="0"/>
          </a:p>
        </p:txBody>
      </p:sp>
      <p:sp>
        <p:nvSpPr>
          <p:cNvPr id="19" name="Text 16"/>
          <p:cNvSpPr/>
          <p:nvPr/>
        </p:nvSpPr>
        <p:spPr>
          <a:xfrm>
            <a:off x="1855232" y="4695587"/>
            <a:ext cx="8442960" cy="308372"/>
          </a:xfrm>
          <a:prstGeom prst="rect">
            <a:avLst/>
          </a:prstGeom>
          <a:noFill/>
          <a:ln/>
        </p:spPr>
        <p:txBody>
          <a:bodyPr wrap="none" lIns="0" tIns="0" rIns="0" bIns="0" rtlCol="0" anchor="t"/>
          <a:lstStyle/>
          <a:p>
            <a:pPr algn="l" indent="0" marL="0">
              <a:lnSpc>
                <a:spcPts val="2400"/>
              </a:lnSpc>
              <a:buNone/>
            </a:pPr>
            <a:r>
              <a:rPr lang="en-US" sz="1500" dirty="0">
                <a:solidFill>
                  <a:srgbClr val="DCD7E5"/>
                </a:solidFill>
                <a:latin typeface="Heebo Light" pitchFamily="34" charset="0"/>
                <a:ea typeface="Heebo Light" pitchFamily="34" charset="-122"/>
                <a:cs typeface="Heebo Light" pitchFamily="34" charset="-120"/>
              </a:rPr>
              <a:t>Address ethical considerations (bias, privacy).</a:t>
            </a:r>
            <a:endParaRPr lang="en-US" sz="1500" dirty="0"/>
          </a:p>
        </p:txBody>
      </p:sp>
      <p:sp>
        <p:nvSpPr>
          <p:cNvPr id="20" name="Shape 17"/>
          <p:cNvSpPr/>
          <p:nvPr/>
        </p:nvSpPr>
        <p:spPr>
          <a:xfrm>
            <a:off x="1085374" y="5811679"/>
            <a:ext cx="578287" cy="22860"/>
          </a:xfrm>
          <a:prstGeom prst="roundRect">
            <a:avLst>
              <a:gd name="adj" fmla="val 354163"/>
            </a:avLst>
          </a:prstGeom>
          <a:solidFill>
            <a:srgbClr val="4A2C85"/>
          </a:solidFill>
          <a:ln/>
        </p:spPr>
      </p:sp>
      <p:sp>
        <p:nvSpPr>
          <p:cNvPr id="21" name="Shape 18"/>
          <p:cNvSpPr/>
          <p:nvPr/>
        </p:nvSpPr>
        <p:spPr>
          <a:xfrm>
            <a:off x="674608" y="5606296"/>
            <a:ext cx="433626" cy="433626"/>
          </a:xfrm>
          <a:prstGeom prst="roundRect">
            <a:avLst>
              <a:gd name="adj" fmla="val 18671"/>
            </a:avLst>
          </a:prstGeom>
          <a:solidFill>
            <a:srgbClr val="31136C"/>
          </a:solidFill>
          <a:ln w="7620">
            <a:solidFill>
              <a:srgbClr val="4A2C85"/>
            </a:solidFill>
            <a:prstDash val="solid"/>
          </a:ln>
        </p:spPr>
      </p:sp>
      <p:sp>
        <p:nvSpPr>
          <p:cNvPr id="22" name="Text 19"/>
          <p:cNvSpPr/>
          <p:nvPr/>
        </p:nvSpPr>
        <p:spPr>
          <a:xfrm>
            <a:off x="746879" y="5642431"/>
            <a:ext cx="289084" cy="361355"/>
          </a:xfrm>
          <a:prstGeom prst="rect">
            <a:avLst/>
          </a:prstGeom>
          <a:noFill/>
          <a:ln/>
        </p:spPr>
        <p:txBody>
          <a:bodyPr wrap="none" lIns="0" tIns="0" rIns="0" bIns="0" rtlCol="0" anchor="t"/>
          <a:lstStyle/>
          <a:p>
            <a:pPr algn="ctr" indent="0" marL="0">
              <a:lnSpc>
                <a:spcPts val="2250"/>
              </a:lnSpc>
              <a:buNone/>
            </a:pPr>
            <a:r>
              <a:rPr lang="en-US" sz="2250" dirty="0">
                <a:solidFill>
                  <a:srgbClr val="DCD7E5"/>
                </a:solidFill>
                <a:latin typeface="Montserrat" pitchFamily="34" charset="0"/>
                <a:ea typeface="Montserrat" pitchFamily="34" charset="-122"/>
                <a:cs typeface="Montserrat" pitchFamily="34" charset="-120"/>
              </a:rPr>
              <a:t>4</a:t>
            </a:r>
            <a:endParaRPr lang="en-US" sz="2250" dirty="0"/>
          </a:p>
        </p:txBody>
      </p:sp>
      <p:sp>
        <p:nvSpPr>
          <p:cNvPr id="23" name="Text 20"/>
          <p:cNvSpPr/>
          <p:nvPr/>
        </p:nvSpPr>
        <p:spPr>
          <a:xfrm>
            <a:off x="1855232" y="5582245"/>
            <a:ext cx="2409468" cy="301228"/>
          </a:xfrm>
          <a:prstGeom prst="rect">
            <a:avLst/>
          </a:prstGeom>
          <a:noFill/>
          <a:ln/>
        </p:spPr>
        <p:txBody>
          <a:bodyPr wrap="none" lIns="0" tIns="0" rIns="0" bIns="0" rtlCol="0" anchor="t"/>
          <a:lstStyle/>
          <a:p>
            <a:pPr algn="l" indent="0" marL="0">
              <a:lnSpc>
                <a:spcPts val="2350"/>
              </a:lnSpc>
              <a:buNone/>
            </a:pPr>
            <a:r>
              <a:rPr lang="en-US" sz="1850" dirty="0">
                <a:solidFill>
                  <a:srgbClr val="DCD7E5"/>
                </a:solidFill>
                <a:latin typeface="Montserrat" pitchFamily="34" charset="0"/>
                <a:ea typeface="Montserrat" pitchFamily="34" charset="-122"/>
                <a:cs typeface="Montserrat" pitchFamily="34" charset="-120"/>
              </a:rPr>
              <a:t>Integration</a:t>
            </a:r>
            <a:endParaRPr lang="en-US" sz="1850" dirty="0"/>
          </a:p>
        </p:txBody>
      </p:sp>
      <p:sp>
        <p:nvSpPr>
          <p:cNvPr id="24" name="Text 21"/>
          <p:cNvSpPr/>
          <p:nvPr/>
        </p:nvSpPr>
        <p:spPr>
          <a:xfrm>
            <a:off x="1855232" y="5999083"/>
            <a:ext cx="8442960" cy="308372"/>
          </a:xfrm>
          <a:prstGeom prst="rect">
            <a:avLst/>
          </a:prstGeom>
          <a:noFill/>
          <a:ln/>
        </p:spPr>
        <p:txBody>
          <a:bodyPr wrap="none" lIns="0" tIns="0" rIns="0" bIns="0" rtlCol="0" anchor="t"/>
          <a:lstStyle/>
          <a:p>
            <a:pPr algn="l" indent="0" marL="0">
              <a:lnSpc>
                <a:spcPts val="2400"/>
              </a:lnSpc>
              <a:buNone/>
            </a:pPr>
            <a:r>
              <a:rPr lang="en-US" sz="1500" dirty="0">
                <a:solidFill>
                  <a:srgbClr val="DCD7E5"/>
                </a:solidFill>
                <a:latin typeface="Heebo Light" pitchFamily="34" charset="0"/>
                <a:ea typeface="Heebo Light" pitchFamily="34" charset="-122"/>
                <a:cs typeface="Heebo Light" pitchFamily="34" charset="-120"/>
              </a:rPr>
              <a:t>Promote Integration with electronic health records (EHRs).</a:t>
            </a:r>
            <a:endParaRPr lang="en-US" sz="1500" dirty="0"/>
          </a:p>
        </p:txBody>
      </p:sp>
      <p:sp>
        <p:nvSpPr>
          <p:cNvPr id="25" name="Text 22"/>
          <p:cNvSpPr/>
          <p:nvPr/>
        </p:nvSpPr>
        <p:spPr>
          <a:xfrm>
            <a:off x="674608" y="6717030"/>
            <a:ext cx="9623584" cy="925116"/>
          </a:xfrm>
          <a:prstGeom prst="rect">
            <a:avLst/>
          </a:prstGeom>
          <a:noFill/>
          <a:ln/>
        </p:spPr>
        <p:txBody>
          <a:bodyPr wrap="square" lIns="0" tIns="0" rIns="0" bIns="0" rtlCol="0" anchor="t"/>
          <a:lstStyle/>
          <a:p>
            <a:pPr algn="l" indent="0" marL="0">
              <a:lnSpc>
                <a:spcPts val="2400"/>
              </a:lnSpc>
              <a:buNone/>
            </a:pPr>
            <a:r>
              <a:rPr lang="en-US" sz="1500" dirty="0">
                <a:solidFill>
                  <a:srgbClr val="DCD7E5"/>
                </a:solidFill>
                <a:latin typeface="Heebo Light" pitchFamily="34" charset="0"/>
                <a:ea typeface="Heebo Light" pitchFamily="34" charset="-122"/>
                <a:cs typeface="Heebo Light" pitchFamily="34" charset="-120"/>
              </a:rPr>
              <a:t>Future directions involve federated learning for data privacy. Real-world data pilot studies show promising outcomes in personalized medicine (Ref: Nature Medicine, 2024). These advancements aim to improve the reliability, fairness, and ethical deployment of AI in healthcare.</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15421"/>
          </a:xfrm>
          <a:prstGeom prst="rect">
            <a:avLst/>
          </a:prstGeom>
        </p:spPr>
      </p:pic>
      <p:sp>
        <p:nvSpPr>
          <p:cNvPr id="3" name="Text 0"/>
          <p:cNvSpPr/>
          <p:nvPr/>
        </p:nvSpPr>
        <p:spPr>
          <a:xfrm>
            <a:off x="676275" y="2948583"/>
            <a:ext cx="10739676" cy="603766"/>
          </a:xfrm>
          <a:prstGeom prst="rect">
            <a:avLst/>
          </a:prstGeom>
          <a:noFill/>
          <a:ln/>
        </p:spPr>
        <p:txBody>
          <a:bodyPr wrap="none" lIns="0" tIns="0" rIns="0" bIns="0" rtlCol="0" anchor="t"/>
          <a:lstStyle/>
          <a:p>
            <a:pPr algn="l" indent="0" marL="0">
              <a:lnSpc>
                <a:spcPts val="4750"/>
              </a:lnSpc>
              <a:buNone/>
            </a:pPr>
            <a:r>
              <a:rPr lang="en-US" sz="3800" dirty="0">
                <a:solidFill>
                  <a:srgbClr val="F2F0F4"/>
                </a:solidFill>
                <a:latin typeface="Montserrat" pitchFamily="34" charset="0"/>
                <a:ea typeface="Montserrat" pitchFamily="34" charset="-122"/>
                <a:cs typeface="Montserrat" pitchFamily="34" charset="-120"/>
              </a:rPr>
              <a:t>Conclusion: Transforming Healthcare with AI</a:t>
            </a:r>
            <a:endParaRPr lang="en-US" sz="3800" dirty="0"/>
          </a:p>
        </p:txBody>
      </p:sp>
      <p:pic>
        <p:nvPicPr>
          <p:cNvPr id="4" name="Image 1" descr="preencoded.png">    </p:cNvPr>
          <p:cNvPicPr>
            <a:picLocks noChangeAspect="1"/>
          </p:cNvPicPr>
          <p:nvPr/>
        </p:nvPicPr>
        <p:blipFill>
          <a:blip r:embed="rId2"/>
          <a:stretch>
            <a:fillRect/>
          </a:stretch>
        </p:blipFill>
        <p:spPr>
          <a:xfrm>
            <a:off x="676275" y="3875961"/>
            <a:ext cx="483037" cy="483037"/>
          </a:xfrm>
          <a:prstGeom prst="rect">
            <a:avLst/>
          </a:prstGeom>
        </p:spPr>
      </p:pic>
      <p:sp>
        <p:nvSpPr>
          <p:cNvPr id="5" name="Text 1"/>
          <p:cNvSpPr/>
          <p:nvPr/>
        </p:nvSpPr>
        <p:spPr>
          <a:xfrm>
            <a:off x="1352431" y="3842147"/>
            <a:ext cx="2415421" cy="301943"/>
          </a:xfrm>
          <a:prstGeom prst="rect">
            <a:avLst/>
          </a:prstGeom>
          <a:noFill/>
          <a:ln/>
        </p:spPr>
        <p:txBody>
          <a:bodyPr wrap="none" lIns="0" tIns="0" rIns="0" bIns="0" rtlCol="0" anchor="t"/>
          <a:lstStyle/>
          <a:p>
            <a:pPr algn="l" indent="0" marL="0">
              <a:lnSpc>
                <a:spcPts val="2350"/>
              </a:lnSpc>
              <a:buNone/>
            </a:pPr>
            <a:r>
              <a:rPr lang="en-US" sz="1900" dirty="0">
                <a:solidFill>
                  <a:srgbClr val="DCD7E5"/>
                </a:solidFill>
                <a:latin typeface="Montserrat" pitchFamily="34" charset="0"/>
                <a:ea typeface="Montserrat" pitchFamily="34" charset="-122"/>
                <a:cs typeface="Montserrat" pitchFamily="34" charset="-120"/>
              </a:rPr>
              <a:t>AI Power</a:t>
            </a:r>
            <a:endParaRPr lang="en-US" sz="1900" dirty="0"/>
          </a:p>
        </p:txBody>
      </p:sp>
      <p:pic>
        <p:nvPicPr>
          <p:cNvPr id="6" name="Image 2" descr="preencoded.png">    </p:cNvPr>
          <p:cNvPicPr>
            <a:picLocks noChangeAspect="1"/>
          </p:cNvPicPr>
          <p:nvPr/>
        </p:nvPicPr>
        <p:blipFill>
          <a:blip r:embed="rId3"/>
          <a:stretch>
            <a:fillRect/>
          </a:stretch>
        </p:blipFill>
        <p:spPr>
          <a:xfrm>
            <a:off x="676275" y="4972407"/>
            <a:ext cx="483037" cy="483037"/>
          </a:xfrm>
          <a:prstGeom prst="rect">
            <a:avLst/>
          </a:prstGeom>
        </p:spPr>
      </p:pic>
      <p:sp>
        <p:nvSpPr>
          <p:cNvPr id="7" name="Text 2"/>
          <p:cNvSpPr/>
          <p:nvPr/>
        </p:nvSpPr>
        <p:spPr>
          <a:xfrm>
            <a:off x="1352431" y="4938593"/>
            <a:ext cx="2415421" cy="301943"/>
          </a:xfrm>
          <a:prstGeom prst="rect">
            <a:avLst/>
          </a:prstGeom>
          <a:noFill/>
          <a:ln/>
        </p:spPr>
        <p:txBody>
          <a:bodyPr wrap="none" lIns="0" tIns="0" rIns="0" bIns="0" rtlCol="0" anchor="t"/>
          <a:lstStyle/>
          <a:p>
            <a:pPr algn="l" indent="0" marL="0">
              <a:lnSpc>
                <a:spcPts val="2350"/>
              </a:lnSpc>
              <a:buNone/>
            </a:pPr>
            <a:r>
              <a:rPr lang="en-US" sz="1900" dirty="0">
                <a:solidFill>
                  <a:srgbClr val="DCD7E5"/>
                </a:solidFill>
                <a:latin typeface="Montserrat" pitchFamily="34" charset="0"/>
                <a:ea typeface="Montserrat" pitchFamily="34" charset="-122"/>
                <a:cs typeface="Montserrat" pitchFamily="34" charset="-120"/>
              </a:rPr>
              <a:t>Easy Access</a:t>
            </a:r>
            <a:endParaRPr lang="en-US" sz="1900" dirty="0"/>
          </a:p>
        </p:txBody>
      </p:sp>
      <p:pic>
        <p:nvPicPr>
          <p:cNvPr id="8" name="Image 3" descr="preencoded.png">    </p:cNvPr>
          <p:cNvPicPr>
            <a:picLocks noChangeAspect="1"/>
          </p:cNvPicPr>
          <p:nvPr/>
        </p:nvPicPr>
        <p:blipFill>
          <a:blip r:embed="rId4"/>
          <a:stretch>
            <a:fillRect/>
          </a:stretch>
        </p:blipFill>
        <p:spPr>
          <a:xfrm>
            <a:off x="676275" y="6068854"/>
            <a:ext cx="483037" cy="483037"/>
          </a:xfrm>
          <a:prstGeom prst="rect">
            <a:avLst/>
          </a:prstGeom>
        </p:spPr>
      </p:pic>
      <p:sp>
        <p:nvSpPr>
          <p:cNvPr id="9" name="Text 3"/>
          <p:cNvSpPr/>
          <p:nvPr/>
        </p:nvSpPr>
        <p:spPr>
          <a:xfrm>
            <a:off x="1352431" y="6035040"/>
            <a:ext cx="2415421" cy="301943"/>
          </a:xfrm>
          <a:prstGeom prst="rect">
            <a:avLst/>
          </a:prstGeom>
          <a:noFill/>
          <a:ln/>
        </p:spPr>
        <p:txBody>
          <a:bodyPr wrap="none" lIns="0" tIns="0" rIns="0" bIns="0" rtlCol="0" anchor="t"/>
          <a:lstStyle/>
          <a:p>
            <a:pPr algn="l" indent="0" marL="0">
              <a:lnSpc>
                <a:spcPts val="2350"/>
              </a:lnSpc>
              <a:buNone/>
            </a:pPr>
            <a:r>
              <a:rPr lang="en-US" sz="1900" dirty="0">
                <a:solidFill>
                  <a:srgbClr val="DCD7E5"/>
                </a:solidFill>
                <a:latin typeface="Montserrat" pitchFamily="34" charset="0"/>
                <a:ea typeface="Montserrat" pitchFamily="34" charset="-122"/>
                <a:cs typeface="Montserrat" pitchFamily="34" charset="-120"/>
              </a:rPr>
              <a:t>Better Outcome</a:t>
            </a:r>
            <a:endParaRPr lang="en-US" sz="1900" dirty="0"/>
          </a:p>
        </p:txBody>
      </p:sp>
      <p:sp>
        <p:nvSpPr>
          <p:cNvPr id="10" name="Text 4"/>
          <p:cNvSpPr/>
          <p:nvPr/>
        </p:nvSpPr>
        <p:spPr>
          <a:xfrm>
            <a:off x="676275" y="6769179"/>
            <a:ext cx="13277850" cy="927259"/>
          </a:xfrm>
          <a:prstGeom prst="rect">
            <a:avLst/>
          </a:prstGeom>
          <a:noFill/>
          <a:ln/>
        </p:spPr>
        <p:txBody>
          <a:bodyPr wrap="square" lIns="0" tIns="0" rIns="0" bIns="0" rtlCol="0" anchor="t"/>
          <a:lstStyle/>
          <a:p>
            <a:pPr algn="l" indent="0" marL="0">
              <a:lnSpc>
                <a:spcPts val="2400"/>
              </a:lnSpc>
              <a:buNone/>
            </a:pPr>
            <a:r>
              <a:rPr lang="en-US" sz="1500" dirty="0">
                <a:solidFill>
                  <a:srgbClr val="DCD7E5"/>
                </a:solidFill>
                <a:latin typeface="Heebo Light" pitchFamily="34" charset="0"/>
                <a:ea typeface="Heebo Light" pitchFamily="34" charset="-122"/>
                <a:cs typeface="Heebo Light" pitchFamily="34" charset="-120"/>
              </a:rPr>
              <a:t>AI and SVM provide powerful tools for medical diagnosis, enabling easier deployment and accessibility through Streamlit, and significantly improving patient outcomes. Embrace AI in healthcare responsibly and ethically to harness its full potential. Further studies and development are needed to continue to improve efficiency.</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2025-03-24T03:57:50Z</dcterms:created>
  <dcterms:modified xsi:type="dcterms:W3CDTF">2025-03-24T03:57:50Z</dcterms:modified>
</cp:coreProperties>
</file>